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6" r:id="rId2"/>
    <p:sldId id="267" r:id="rId3"/>
    <p:sldId id="268" r:id="rId4"/>
    <p:sldId id="269" r:id="rId5"/>
    <p:sldId id="270" r:id="rId6"/>
    <p:sldId id="271" r:id="rId7"/>
    <p:sldId id="275" r:id="rId8"/>
    <p:sldId id="272" r:id="rId9"/>
    <p:sldId id="274" r:id="rId10"/>
    <p:sldId id="276" r:id="rId11"/>
    <p:sldId id="277" r:id="rId12"/>
    <p:sldId id="279" r:id="rId13"/>
    <p:sldId id="278" r:id="rId14"/>
    <p:sldId id="280" r:id="rId15"/>
    <p:sldId id="273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27" autoAdjust="0"/>
    <p:restoredTop sz="94660"/>
  </p:normalViewPr>
  <p:slideViewPr>
    <p:cSldViewPr snapToGrid="0">
      <p:cViewPr>
        <p:scale>
          <a:sx n="84" d="100"/>
          <a:sy n="84" d="100"/>
        </p:scale>
        <p:origin x="55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056FD3-1007-4A95-B296-10D279CE4EC4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54A332-0A98-474C-A4F6-114553404D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384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12E2AB-FF03-44FC-B8BE-1EA7DD83A799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82657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74B3DD-03C4-4A8F-E8FD-4D48E9FDF5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7C52567-32F7-EA05-135C-4723BAA1A9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8F31419-89E3-6D4F-4811-CF894AD54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0BB90F7-5B67-A5C4-64A6-CCBFA5603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51B43F-2E7A-D8DC-DBF5-643FE8559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1200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29AEDE-6E9A-35EE-FC52-4CA790022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C2DF9D2-F580-0E2B-764C-5CDAEF45AD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D1369F-DDA4-852C-7D94-5EFD27B4B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5EF812-8417-5253-6877-73FACB129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622BBB8-AB92-BD73-9F25-3DE66EE7A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1089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BF0010EB-03B7-F5ED-22E7-C0A4F05F99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54DB907-2131-134D-9CF0-4F89ABA23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C720CC-F381-64E5-F95D-9CFDD48EC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FBDFBF9-EA6F-90FB-EE95-6AC3BDA7D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74C051-10F3-D335-B0EF-B3C09BD70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158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C8E6DD-7D7B-3D35-D3CA-49B254FB2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FDE65D-D1E6-683E-196F-6D88B5B04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6E85319-4999-53F5-079B-2B8EBB073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0709C3-7070-6C20-1917-AF67CA092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F874B58-C788-1F43-D7B3-5F1590778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0869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4517D2-44C0-854E-2619-6AB3E4A2A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C6B1E85-8E34-DB94-1DB1-D5485F334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50EE4B-B7F3-35E0-A5F6-0A1C5BD3E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A54F76-414A-2440-895A-A89B50F2A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162D7E9-41E2-5983-4976-AAC6405D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294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897BB3-2E8E-2DEB-1973-62E4CCFAB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7AF6E5-A3AE-679E-6C14-ED88FE4D88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265A8D7-2A6F-6243-81EB-73DE02E1A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F1D9401-34BB-ABDB-EC42-5D2121462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A1E4C60-1F7D-8FDD-6944-6B85AC5EA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EAB58F0-CE5B-6D54-2CA8-C9F012F4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9001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6FF337-699F-3130-99E1-4C1C92FCC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5136060-1729-CD57-E13B-5C61F43F7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B2D6EB8-DC2D-457B-0405-43582B3D04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BF28447-59CE-E315-EF1A-BD5F074A6F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B0A464D-F25F-CF8E-C6F7-5A75A2DDD3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2C8066C-7B5B-C150-C18C-7D4B862C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03C037A-BE16-7094-D173-1CB13E9FF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423F38B-8901-EB25-80A6-86E66FB16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8460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8DF906-6564-3FE5-3AE2-B95D8C91A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DACD8D3-BA54-F4A2-48EB-C9AE6C581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BB7AF4C-C30B-7124-D9B1-B38676848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1B98019-0B84-7243-6FBB-8DA1739E5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3321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3596E3A-5F6A-9F08-71D4-6B83B1B30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43285AF-3E0B-AC3C-5A4E-0171A6916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47F661E-A102-B4D7-F99D-7F1F2A60C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0893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4B4642-4E63-0482-0A12-5B0C22802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4443E37-65A5-6123-C844-8A5D9191A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D63976D-DCF1-83AE-97FF-531C56FE5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5B14BB4-6774-9DF1-EDC3-CF946394A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30A5E9D-2062-66CB-A26C-D5E99C9EE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61BDC39-316E-52E3-BB2E-4B7806553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1420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DB5F0B-9B17-F495-CE57-3906E2B28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FB86615-1DF0-C366-525C-1E1A535386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CBFB640-EB94-04BF-81E9-3E967392E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871041D-FC2A-CC88-4899-7ECCAA4F0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E4BF523-09C6-D673-74DB-6CAF666D8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704E1A2-A843-0443-DB02-5A0AE2C64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2686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B781D9A-DC48-1531-A224-C7D3B807C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9D93D77-B4B6-0D40-9966-47E18AF5F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6516F61-B746-E469-7E36-1B37FB245F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D8BAF-FF65-4B4C-B155-9B2E9A9F0693}" type="datetimeFigureOut">
              <a:rPr lang="it-IT" smtClean="0"/>
              <a:t>02/09/2022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395D935-5556-BB13-D827-C418256F2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8BDD9D-F7BC-9BD6-0032-5122E6625A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3943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17/06/relationships/model3d" Target="../media/model3d1.glb"/><Relationship Id="rId7" Type="http://schemas.microsoft.com/office/2017/06/relationships/model3d" Target="../media/model3d3.glb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17/06/relationships/model3d" Target="../media/model3d2.glb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microsoft.com/office/2017/06/relationships/model3d" Target="../media/model3d4.glb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F0FD53E4-E195-71EB-7EEA-669B745FBF0D}"/>
              </a:ext>
            </a:extLst>
          </p:cNvPr>
          <p:cNvSpPr/>
          <p:nvPr/>
        </p:nvSpPr>
        <p:spPr>
          <a:xfrm>
            <a:off x="1" y="0"/>
            <a:ext cx="12192000" cy="319596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6450" y="3794033"/>
            <a:ext cx="8879099" cy="1115501"/>
          </a:xfrm>
        </p:spPr>
        <p:txBody>
          <a:bodyPr rtlCol="0">
            <a:noAutofit/>
          </a:bodyPr>
          <a:lstStyle/>
          <a:p>
            <a:r>
              <a:rPr lang="it-IT" sz="3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COARSE-GRAINING AUTO ENCODERS PER LA DINAMICA MOLECOLARE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4497" y="5498173"/>
            <a:ext cx="5077302" cy="422336"/>
          </a:xfrm>
        </p:spPr>
        <p:txBody>
          <a:bodyPr rtlCol="0">
            <a:normAutofit/>
          </a:bodyPr>
          <a:lstStyle/>
          <a:p>
            <a:pPr algn="r" rtl="0"/>
            <a:r>
              <a:rPr lang="it-IT" sz="1800" cap="none" dirty="0">
                <a:latin typeface="Arial" panose="020B0604020202020204" pitchFamily="34" charset="0"/>
                <a:cs typeface="Arial" panose="020B0604020202020204" pitchFamily="34" charset="0"/>
              </a:rPr>
              <a:t>Laureando: Giacomo Di Prima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5871011-9238-8464-7C0D-52900DE3A31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59362" y="113537"/>
            <a:ext cx="1073276" cy="1080127"/>
          </a:xfrm>
          <a:prstGeom prst="rect">
            <a:avLst/>
          </a:prstGeom>
        </p:spPr>
      </p:pic>
      <p:sp>
        <p:nvSpPr>
          <p:cNvPr id="9" name="Sottotitolo 2">
            <a:extLst>
              <a:ext uri="{FF2B5EF4-FFF2-40B4-BE49-F238E27FC236}">
                <a16:creationId xmlns:a16="http://schemas.microsoft.com/office/drawing/2014/main" id="{86C9246B-9E09-3F3D-16C4-AFB9BF0F6831}"/>
              </a:ext>
            </a:extLst>
          </p:cNvPr>
          <p:cNvSpPr txBox="1">
            <a:spLocks/>
          </p:cNvSpPr>
          <p:nvPr/>
        </p:nvSpPr>
        <p:spPr>
          <a:xfrm>
            <a:off x="3112173" y="1219585"/>
            <a:ext cx="6315359" cy="7653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UNIVERSITÀ DEGLI STUDI DI PADOVA</a:t>
            </a:r>
          </a:p>
        </p:txBody>
      </p:sp>
      <p:sp>
        <p:nvSpPr>
          <p:cNvPr id="10" name="Sottotitolo 2">
            <a:extLst>
              <a:ext uri="{FF2B5EF4-FFF2-40B4-BE49-F238E27FC236}">
                <a16:creationId xmlns:a16="http://schemas.microsoft.com/office/drawing/2014/main" id="{F22A7571-DCD0-F827-3DC3-9E405C5E2FFE}"/>
              </a:ext>
            </a:extLst>
          </p:cNvPr>
          <p:cNvSpPr txBox="1">
            <a:spLocks/>
          </p:cNvSpPr>
          <p:nvPr/>
        </p:nvSpPr>
        <p:spPr>
          <a:xfrm>
            <a:off x="2808852" y="1809085"/>
            <a:ext cx="6921999" cy="12386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Dipartimento di Fisica e Astronomia ‘‘Galileo Galilei’’</a:t>
            </a:r>
          </a:p>
          <a:p>
            <a:pPr algn="ctr"/>
            <a:r>
              <a:rPr lang="it-IT" sz="1800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Corso di Laurea in Fisica</a:t>
            </a:r>
          </a:p>
          <a:p>
            <a:pPr algn="ctr"/>
            <a:r>
              <a:rPr lang="it-IT" sz="1800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Anno Accademico 2021/2022</a:t>
            </a:r>
          </a:p>
        </p:txBody>
      </p:sp>
      <p:sp>
        <p:nvSpPr>
          <p:cNvPr id="4" name="Sottotitolo 2">
            <a:extLst>
              <a:ext uri="{FF2B5EF4-FFF2-40B4-BE49-F238E27FC236}">
                <a16:creationId xmlns:a16="http://schemas.microsoft.com/office/drawing/2014/main" id="{FE9CB348-D2CA-5484-A730-3A9F97FF0EB0}"/>
              </a:ext>
            </a:extLst>
          </p:cNvPr>
          <p:cNvSpPr txBox="1">
            <a:spLocks/>
          </p:cNvSpPr>
          <p:nvPr/>
        </p:nvSpPr>
        <p:spPr>
          <a:xfrm>
            <a:off x="270201" y="5498173"/>
            <a:ext cx="5077302" cy="1238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Relatore: Dott. Emanuele Locatelli</a:t>
            </a:r>
          </a:p>
          <a:p>
            <a:pPr algn="l"/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Correlatore: Dott. Francesco Mambretti</a:t>
            </a:r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0"/>
            <a:ext cx="12192001" cy="12689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2270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APPLICAZIONE DEL MODELLO AE AI POLIMERI AD ANELLO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6AC5E7C-46C1-ADBB-4397-99FD6ACAEC9E}"/>
              </a:ext>
            </a:extLst>
          </p:cNvPr>
          <p:cNvSpPr txBox="1"/>
          <p:nvPr/>
        </p:nvSpPr>
        <p:spPr>
          <a:xfrm>
            <a:off x="250704" y="632106"/>
            <a:ext cx="732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Dati</a:t>
            </a:r>
          </a:p>
        </p:txBody>
      </p:sp>
      <p:pic>
        <p:nvPicPr>
          <p:cNvPr id="6" name="Immagine 5" descr="Immagine che contiene bianco, connettore, cavo, immagine&#10;&#10;Descrizione generata automaticamente">
            <a:extLst>
              <a:ext uri="{FF2B5EF4-FFF2-40B4-BE49-F238E27FC236}">
                <a16:creationId xmlns:a16="http://schemas.microsoft.com/office/drawing/2014/main" id="{1E55340D-433A-A58B-7E74-27E36F980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551" y="2740712"/>
            <a:ext cx="4646909" cy="3485182"/>
          </a:xfrm>
          <a:prstGeom prst="rect">
            <a:avLst/>
          </a:prstGeom>
        </p:spPr>
      </p:pic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7ED27310-B094-EA93-519C-F19F948B2EAE}"/>
              </a:ext>
            </a:extLst>
          </p:cNvPr>
          <p:cNvSpPr txBox="1"/>
          <p:nvPr/>
        </p:nvSpPr>
        <p:spPr>
          <a:xfrm>
            <a:off x="250704" y="1488753"/>
            <a:ext cx="11673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Le configurazioni molecolari sono state ottenute da simulazioni atomistiche a temperatura costante. A tale scopo sono stati impiegati due termostati:</a:t>
            </a:r>
          </a:p>
        </p:txBody>
      </p: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719A464D-E225-63D2-1C17-19C24D94002A}"/>
              </a:ext>
            </a:extLst>
          </p:cNvPr>
          <p:cNvSpPr txBox="1"/>
          <p:nvPr/>
        </p:nvSpPr>
        <p:spPr>
          <a:xfrm>
            <a:off x="6602333" y="3277456"/>
            <a:ext cx="4566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Impone ad ogni monomero una forza casuale.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it-IT" sz="1600" baseline="-25000" dirty="0">
                <a:latin typeface="Arial" panose="020B0604020202020204" pitchFamily="34" charset="0"/>
                <a:cs typeface="Arial" panose="020B0604020202020204" pitchFamily="34" charset="0"/>
              </a:rPr>
              <a:t>eq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 set di configurazioni all’equilibrio</a:t>
            </a:r>
          </a:p>
        </p:txBody>
      </p:sp>
      <p:sp>
        <p:nvSpPr>
          <p:cNvPr id="56" name="Rettangolo 55">
            <a:extLst>
              <a:ext uri="{FF2B5EF4-FFF2-40B4-BE49-F238E27FC236}">
                <a16:creationId xmlns:a16="http://schemas.microsoft.com/office/drawing/2014/main" id="{49CFB3A8-C538-3EF0-C5E3-15BA7399A846}"/>
              </a:ext>
            </a:extLst>
          </p:cNvPr>
          <p:cNvSpPr/>
          <p:nvPr/>
        </p:nvSpPr>
        <p:spPr>
          <a:xfrm>
            <a:off x="4646908" y="3351217"/>
            <a:ext cx="195542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28610047-BB49-8D45-12EB-0299FB3D7165}"/>
              </a:ext>
            </a:extLst>
          </p:cNvPr>
          <p:cNvSpPr txBox="1"/>
          <p:nvPr/>
        </p:nvSpPr>
        <p:spPr>
          <a:xfrm>
            <a:off x="4925171" y="3321919"/>
            <a:ext cx="139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LANGEVIN</a:t>
            </a:r>
          </a:p>
        </p:txBody>
      </p:sp>
      <p:sp>
        <p:nvSpPr>
          <p:cNvPr id="63" name="CasellaDiTesto 62">
            <a:extLst>
              <a:ext uri="{FF2B5EF4-FFF2-40B4-BE49-F238E27FC236}">
                <a16:creationId xmlns:a16="http://schemas.microsoft.com/office/drawing/2014/main" id="{47F8C08F-FAFA-58A3-9922-2363A6FE3632}"/>
              </a:ext>
            </a:extLst>
          </p:cNvPr>
          <p:cNvSpPr txBox="1"/>
          <p:nvPr/>
        </p:nvSpPr>
        <p:spPr>
          <a:xfrm>
            <a:off x="6602334" y="4664319"/>
            <a:ext cx="55896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Utilizza una variabile ausiliaria che regolarizza le fluttuazioni del sistema.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sz="1600" baseline="-25000" dirty="0">
                <a:latin typeface="Arial" panose="020B0604020202020204" pitchFamily="34" charset="0"/>
                <a:cs typeface="Arial" panose="020B0604020202020204" pitchFamily="34" charset="0"/>
              </a:rPr>
              <a:t>eq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set di configurazioni all’equilibrio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sz="1600" baseline="-25000" dirty="0">
                <a:latin typeface="Arial" panose="020B0604020202020204" pitchFamily="34" charset="0"/>
                <a:cs typeface="Arial" panose="020B0604020202020204" pitchFamily="34" charset="0"/>
              </a:rPr>
              <a:t>neq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set di configurazioni fuori dall’equilibrio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Rettangolo 63">
            <a:extLst>
              <a:ext uri="{FF2B5EF4-FFF2-40B4-BE49-F238E27FC236}">
                <a16:creationId xmlns:a16="http://schemas.microsoft.com/office/drawing/2014/main" id="{130E7DC3-EE62-120D-DCD6-7080D4F25CA8}"/>
              </a:ext>
            </a:extLst>
          </p:cNvPr>
          <p:cNvSpPr/>
          <p:nvPr/>
        </p:nvSpPr>
        <p:spPr>
          <a:xfrm>
            <a:off x="4646908" y="4681355"/>
            <a:ext cx="195542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65" name="CasellaDiTesto 64">
            <a:extLst>
              <a:ext uri="{FF2B5EF4-FFF2-40B4-BE49-F238E27FC236}">
                <a16:creationId xmlns:a16="http://schemas.microsoft.com/office/drawing/2014/main" id="{6648E401-14EA-49DA-74C1-D1DAAB586701}"/>
              </a:ext>
            </a:extLst>
          </p:cNvPr>
          <p:cNvSpPr txBox="1"/>
          <p:nvPr/>
        </p:nvSpPr>
        <p:spPr>
          <a:xfrm>
            <a:off x="4696489" y="4664319"/>
            <a:ext cx="190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NOSE-HOOVER</a:t>
            </a:r>
          </a:p>
        </p:txBody>
      </p:sp>
    </p:spTree>
    <p:extLst>
      <p:ext uri="{BB962C8B-B14F-4D97-AF65-F5344CB8AC3E}">
        <p14:creationId xmlns:p14="http://schemas.microsoft.com/office/powerpoint/2010/main" val="183556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magine 23" descr="Immagine che contiene testo, schermo&#10;&#10;Descrizione generata automaticamente">
            <a:extLst>
              <a:ext uri="{FF2B5EF4-FFF2-40B4-BE49-F238E27FC236}">
                <a16:creationId xmlns:a16="http://schemas.microsoft.com/office/drawing/2014/main" id="{8F6F82B7-FEAF-2B1A-4451-F1CF793E5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1410" y="1268963"/>
            <a:ext cx="6782398" cy="3391200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0"/>
            <a:ext cx="12192001" cy="12689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2270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APPLICAZIONE DEL MODELLO AE AI POLIMERI AD ANELLO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6AC5E7C-46C1-ADBB-4397-99FD6ACAEC9E}"/>
              </a:ext>
            </a:extLst>
          </p:cNvPr>
          <p:cNvSpPr txBox="1"/>
          <p:nvPr/>
        </p:nvSpPr>
        <p:spPr>
          <a:xfrm>
            <a:off x="250704" y="632106"/>
            <a:ext cx="12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E0A25485-89FC-4768-B0AF-86273792B34F}"/>
              </a:ext>
            </a:extLst>
          </p:cNvPr>
          <p:cNvGrpSpPr/>
          <p:nvPr/>
        </p:nvGrpSpPr>
        <p:grpSpPr>
          <a:xfrm>
            <a:off x="5241076" y="1446973"/>
            <a:ext cx="6950924" cy="3261802"/>
            <a:chOff x="7717760" y="2565483"/>
            <a:chExt cx="6950924" cy="3261802"/>
          </a:xfrm>
        </p:grpSpPr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42CD3A2F-DFF7-3F0A-1D21-B255EF5C048E}"/>
                </a:ext>
              </a:extLst>
            </p:cNvPr>
            <p:cNvSpPr txBox="1"/>
            <p:nvPr/>
          </p:nvSpPr>
          <p:spPr>
            <a:xfrm>
              <a:off x="7717760" y="2565483"/>
              <a:ext cx="41216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Ottimizzazione dei parametri della rete</a:t>
              </a:r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A7C53446-77CF-CBF2-A370-323306F50057}"/>
                </a:ext>
              </a:extLst>
            </p:cNvPr>
            <p:cNvSpPr txBox="1"/>
            <p:nvPr/>
          </p:nvSpPr>
          <p:spPr>
            <a:xfrm rot="5400000">
              <a:off x="14026200" y="5184802"/>
              <a:ext cx="915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Siti CG</a:t>
              </a:r>
            </a:p>
          </p:txBody>
        </p:sp>
      </p:grp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76BA4F7-E696-241E-4CC9-EC8E8BFE098D}"/>
              </a:ext>
            </a:extLst>
          </p:cNvPr>
          <p:cNvSpPr txBox="1"/>
          <p:nvPr/>
        </p:nvSpPr>
        <p:spPr>
          <a:xfrm>
            <a:off x="8348428" y="6488689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Atomi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664E0C6-2816-7AE2-CFAF-DA38B3C11CB8}"/>
              </a:ext>
            </a:extLst>
          </p:cNvPr>
          <p:cNvSpPr txBox="1"/>
          <p:nvPr/>
        </p:nvSpPr>
        <p:spPr>
          <a:xfrm rot="16200000">
            <a:off x="4712405" y="2835085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baseline="-250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it-IT" sz="1800" baseline="-25000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052A025-E504-D141-E9DA-D99230639493}"/>
              </a:ext>
            </a:extLst>
          </p:cNvPr>
          <p:cNvSpPr txBox="1"/>
          <p:nvPr/>
        </p:nvSpPr>
        <p:spPr>
          <a:xfrm rot="16200000">
            <a:off x="4669926" y="5095607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baseline="-25000" dirty="0">
                <a:latin typeface="Arial" panose="020B0604020202020204" pitchFamily="34" charset="0"/>
                <a:cs typeface="Arial" panose="020B0604020202020204" pitchFamily="34" charset="0"/>
              </a:rPr>
              <a:t>ne</a:t>
            </a:r>
            <a:r>
              <a:rPr lang="it-IT" sz="1800" baseline="-25000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11F4FC2-3E91-2E5A-EFA8-09ECE34D8C79}"/>
              </a:ext>
            </a:extLst>
          </p:cNvPr>
          <p:cNvSpPr txBox="1"/>
          <p:nvPr/>
        </p:nvSpPr>
        <p:spPr>
          <a:xfrm>
            <a:off x="250704" y="2185520"/>
            <a:ext cx="47781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Sull’asse x si trovano gli atomi della molecola mentre sull’asse y i siti CG ai quali possono essere assegnati.</a:t>
            </a: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Le matrici colorate rappresentano i valori relativi dei parametri dell’encoder della rete.</a:t>
            </a: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Di lato viene mostrato il processo di ottimizzazione dei parametri della rete avente in input le configurazioni 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baseline="-250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it-IT" sz="1800" baseline="-25000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sz="1800" baseline="-25000" dirty="0">
                <a:latin typeface="Arial" panose="020B0604020202020204" pitchFamily="34" charset="0"/>
                <a:cs typeface="Arial" panose="020B0604020202020204" pitchFamily="34" charset="0"/>
              </a:rPr>
              <a:t>neq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Immagine 21" descr="Immagine che contiene testo, monitor, schermo&#10;&#10;Descrizione generata automaticamente">
            <a:extLst>
              <a:ext uri="{FF2B5EF4-FFF2-40B4-BE49-F238E27FC236}">
                <a16:creationId xmlns:a16="http://schemas.microsoft.com/office/drawing/2014/main" id="{C5A9D1FE-3E81-A3B7-CE2E-70CDD97FD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1410" y="3664059"/>
            <a:ext cx="6782082" cy="339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614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0"/>
            <a:ext cx="12192001" cy="12689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2270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APPLICAZIONE DEL MODELLO AE AI POLIMERI AD ANELLO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6AC5E7C-46C1-ADBB-4397-99FD6ACAEC9E}"/>
              </a:ext>
            </a:extLst>
          </p:cNvPr>
          <p:cNvSpPr txBox="1"/>
          <p:nvPr/>
        </p:nvSpPr>
        <p:spPr>
          <a:xfrm>
            <a:off x="250704" y="632106"/>
            <a:ext cx="1281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D25214C-31C0-6FAF-AE94-60B36CF6D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350" y="1688329"/>
            <a:ext cx="8854752" cy="4731131"/>
          </a:xfrm>
          <a:prstGeom prst="rect">
            <a:avLst/>
          </a:prstGeom>
        </p:spPr>
      </p:pic>
      <p:sp>
        <p:nvSpPr>
          <p:cNvPr id="8" name="Triangolo isoscele 7">
            <a:extLst>
              <a:ext uri="{FF2B5EF4-FFF2-40B4-BE49-F238E27FC236}">
                <a16:creationId xmlns:a16="http://schemas.microsoft.com/office/drawing/2014/main" id="{9BE6C755-BE2D-DCCA-6D6D-8F8BCFD54AB7}"/>
              </a:ext>
            </a:extLst>
          </p:cNvPr>
          <p:cNvSpPr/>
          <p:nvPr/>
        </p:nvSpPr>
        <p:spPr>
          <a:xfrm rot="5400000">
            <a:off x="4177910" y="3787970"/>
            <a:ext cx="1236049" cy="531845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Triangolo isoscele 9">
            <a:extLst>
              <a:ext uri="{FF2B5EF4-FFF2-40B4-BE49-F238E27FC236}">
                <a16:creationId xmlns:a16="http://schemas.microsoft.com/office/drawing/2014/main" id="{4809ADF7-78B1-667A-FB7E-EED08A8C6958}"/>
              </a:ext>
            </a:extLst>
          </p:cNvPr>
          <p:cNvSpPr/>
          <p:nvPr/>
        </p:nvSpPr>
        <p:spPr>
          <a:xfrm rot="5400000">
            <a:off x="6898433" y="2649894"/>
            <a:ext cx="839755" cy="531845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riangolo isoscele 12">
            <a:extLst>
              <a:ext uri="{FF2B5EF4-FFF2-40B4-BE49-F238E27FC236}">
                <a16:creationId xmlns:a16="http://schemas.microsoft.com/office/drawing/2014/main" id="{F689ABE0-B3AE-16BA-1452-BBFB5AE28119}"/>
              </a:ext>
            </a:extLst>
          </p:cNvPr>
          <p:cNvSpPr/>
          <p:nvPr/>
        </p:nvSpPr>
        <p:spPr>
          <a:xfrm rot="5400000">
            <a:off x="6898433" y="4842846"/>
            <a:ext cx="839755" cy="531845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A8D10AE-B4B3-C8FB-9374-3CF239B23809}"/>
              </a:ext>
            </a:extLst>
          </p:cNvPr>
          <p:cNvSpPr txBox="1"/>
          <p:nvPr/>
        </p:nvSpPr>
        <p:spPr>
          <a:xfrm>
            <a:off x="5355964" y="186612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6 siti CG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366538A-B01A-18CE-F70B-8E77415F321C}"/>
              </a:ext>
            </a:extLst>
          </p:cNvPr>
          <p:cNvSpPr txBox="1"/>
          <p:nvPr/>
        </p:nvSpPr>
        <p:spPr>
          <a:xfrm>
            <a:off x="5355964" y="5946711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24 siti CG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54DA91A-4C94-D618-BD83-D19F86F9076E}"/>
              </a:ext>
            </a:extLst>
          </p:cNvPr>
          <p:cNvSpPr txBox="1"/>
          <p:nvPr/>
        </p:nvSpPr>
        <p:spPr>
          <a:xfrm rot="16200000">
            <a:off x="-377019" y="3869227"/>
            <a:ext cx="2672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Configurazione originale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F3AEC6B-36A2-7A14-FA61-41B0A1540F9B}"/>
              </a:ext>
            </a:extLst>
          </p:cNvPr>
          <p:cNvSpPr txBox="1"/>
          <p:nvPr/>
        </p:nvSpPr>
        <p:spPr>
          <a:xfrm rot="5400000">
            <a:off x="9473649" y="3869226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Configurazioni ricostruite</a:t>
            </a:r>
          </a:p>
        </p:txBody>
      </p:sp>
    </p:spTree>
    <p:extLst>
      <p:ext uri="{BB962C8B-B14F-4D97-AF65-F5344CB8AC3E}">
        <p14:creationId xmlns:p14="http://schemas.microsoft.com/office/powerpoint/2010/main" val="3144831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0"/>
            <a:ext cx="12192001" cy="12689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2270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APPLICAZIONE DEL MODELLO AE AI POLIMERI AD ANELLO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6AC5E7C-46C1-ADBB-4397-99FD6ACAEC9E}"/>
              </a:ext>
            </a:extLst>
          </p:cNvPr>
          <p:cNvSpPr txBox="1"/>
          <p:nvPr/>
        </p:nvSpPr>
        <p:spPr>
          <a:xfrm>
            <a:off x="250704" y="632106"/>
            <a:ext cx="1281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9148045-D3C5-A926-054B-7FFDDAABD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958" y="1093771"/>
            <a:ext cx="5698695" cy="569869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F9201E46-9693-2E9B-0A8C-8E9127A81C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5938"/>
            <a:ext cx="6473117" cy="4315411"/>
          </a:xfrm>
          <a:prstGeom prst="rect">
            <a:avLst/>
          </a:prstGeom>
        </p:spPr>
      </p:pic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39744F6F-4548-5F37-8B9E-493633485A4E}"/>
              </a:ext>
            </a:extLst>
          </p:cNvPr>
          <p:cNvCxnSpPr/>
          <p:nvPr/>
        </p:nvCxnSpPr>
        <p:spPr>
          <a:xfrm>
            <a:off x="6127100" y="1585049"/>
            <a:ext cx="0" cy="50571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0CBC468-E625-00DE-4223-4001299790C8}"/>
              </a:ext>
            </a:extLst>
          </p:cNvPr>
          <p:cNvSpPr txBox="1"/>
          <p:nvPr/>
        </p:nvSpPr>
        <p:spPr>
          <a:xfrm>
            <a:off x="361714" y="1438569"/>
            <a:ext cx="5749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Confronto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loss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di ricostruzione tra i dati all’equilibrio e fuori dall’equilibrio:</a:t>
            </a:r>
          </a:p>
        </p:txBody>
      </p:sp>
    </p:spTree>
    <p:extLst>
      <p:ext uri="{BB962C8B-B14F-4D97-AF65-F5344CB8AC3E}">
        <p14:creationId xmlns:p14="http://schemas.microsoft.com/office/powerpoint/2010/main" val="1828314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1690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APPLICAZIONE DEL MODELLO AE AI </a:t>
            </a:r>
            <a:r>
              <a:rPr lang="it-IT" sz="280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POLIMERI </a:t>
            </a:r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</a:t>
            </a:r>
            <a:r>
              <a:rPr lang="it-IT" sz="280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 </a:t>
            </a:r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ANELLO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BED5ABF-C59B-8B9A-AD54-45A0079B8868}"/>
              </a:ext>
            </a:extLst>
          </p:cNvPr>
          <p:cNvSpPr txBox="1"/>
          <p:nvPr/>
        </p:nvSpPr>
        <p:spPr>
          <a:xfrm>
            <a:off x="2185266" y="2091111"/>
            <a:ext cx="916732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Arial" panose="020B0604020202020204" pitchFamily="34" charset="0"/>
              </a:rPr>
              <a:t>Il framework può essere applicato con successo anche sui polimeri ad anello in condizioni di equilibrio, riuscendo ad ottenere una rappresentazione CG della molecola.</a:t>
            </a:r>
          </a:p>
          <a:p>
            <a:endParaRPr lang="it-IT" sz="2800" dirty="0">
              <a:latin typeface="Arial" panose="020B0604020202020204" pitchFamily="34" charset="0"/>
            </a:endParaRPr>
          </a:p>
          <a:p>
            <a:r>
              <a:rPr lang="it-IT" sz="2800" dirty="0">
                <a:latin typeface="Arial" panose="020B0604020202020204" pitchFamily="34" charset="0"/>
              </a:rPr>
              <a:t>Fuori dall’equilibrio, l’AE non è in grado di assegnare gli atomi della molecola a tutti i siti CG che gli vengono messi a disposizione, indipendentemente dal termine di regolarizzazione.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CAA3074D-6C21-8794-0C39-AD0C7610A285}"/>
              </a:ext>
            </a:extLst>
          </p:cNvPr>
          <p:cNvSpPr/>
          <p:nvPr/>
        </p:nvSpPr>
        <p:spPr>
          <a:xfrm>
            <a:off x="1700216" y="2624707"/>
            <a:ext cx="274059" cy="27405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8E887ACB-FAD4-2363-2994-4609F18A1CA2}"/>
              </a:ext>
            </a:extLst>
          </p:cNvPr>
          <p:cNvSpPr/>
          <p:nvPr/>
        </p:nvSpPr>
        <p:spPr>
          <a:xfrm>
            <a:off x="1700216" y="4818844"/>
            <a:ext cx="274059" cy="27405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0245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3DE1C8B-E9D8-31E8-559A-0C635AE5C865}"/>
              </a:ext>
            </a:extLst>
          </p:cNvPr>
          <p:cNvSpPr txBox="1"/>
          <p:nvPr/>
        </p:nvSpPr>
        <p:spPr>
          <a:xfrm>
            <a:off x="2224779" y="3105834"/>
            <a:ext cx="7998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 RINGRAZIO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1234877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A26B2768-9387-4AFD-5C34-F031AD93EE7C}"/>
              </a:ext>
            </a:extLst>
          </p:cNvPr>
          <p:cNvSpPr/>
          <p:nvPr/>
        </p:nvSpPr>
        <p:spPr>
          <a:xfrm>
            <a:off x="1" y="0"/>
            <a:ext cx="1514764" cy="685800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E9AD88A-F1B5-3A57-43D6-5A9BAD2B1CA2}"/>
              </a:ext>
            </a:extLst>
          </p:cNvPr>
          <p:cNvSpPr txBox="1">
            <a:spLocks/>
          </p:cNvSpPr>
          <p:nvPr/>
        </p:nvSpPr>
        <p:spPr>
          <a:xfrm rot="16200000">
            <a:off x="-1781268" y="3119346"/>
            <a:ext cx="5077302" cy="6193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SOMMARIO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2E22573-B511-0251-114D-C89D16E7D188}"/>
              </a:ext>
            </a:extLst>
          </p:cNvPr>
          <p:cNvSpPr txBox="1"/>
          <p:nvPr/>
        </p:nvSpPr>
        <p:spPr>
          <a:xfrm>
            <a:off x="2576946" y="1228397"/>
            <a:ext cx="916732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>
                <a:effectLst/>
                <a:latin typeface="Arial" panose="020B0604020202020204" pitchFamily="34" charset="0"/>
              </a:rPr>
              <a:t>Coarse-Graining</a:t>
            </a:r>
            <a:endParaRPr lang="it-IT" sz="2800" dirty="0">
              <a:latin typeface="Arial" panose="020B0604020202020204" pitchFamily="34" charset="0"/>
            </a:endParaRPr>
          </a:p>
          <a:p>
            <a:endParaRPr lang="it-IT" sz="2800" dirty="0">
              <a:latin typeface="Arial" panose="020B0604020202020204" pitchFamily="34" charset="0"/>
            </a:endParaRPr>
          </a:p>
          <a:p>
            <a:endParaRPr lang="it-IT" sz="2800" dirty="0">
              <a:latin typeface="Arial" panose="020B0604020202020204" pitchFamily="34" charset="0"/>
            </a:endParaRPr>
          </a:p>
          <a:p>
            <a:r>
              <a:rPr lang="it-IT" sz="2800" dirty="0" err="1">
                <a:effectLst/>
                <a:latin typeface="Arial" panose="020B0604020202020204" pitchFamily="34" charset="0"/>
              </a:rPr>
              <a:t>Autoencoders</a:t>
            </a:r>
            <a:endParaRPr lang="it-IT" sz="2800" dirty="0">
              <a:latin typeface="Arial" panose="020B0604020202020204" pitchFamily="34" charset="0"/>
            </a:endParaRPr>
          </a:p>
          <a:p>
            <a:endParaRPr lang="it-IT" sz="2800" dirty="0">
              <a:latin typeface="Arial" panose="020B0604020202020204" pitchFamily="34" charset="0"/>
            </a:endParaRPr>
          </a:p>
          <a:p>
            <a:endParaRPr lang="it-IT" sz="2800" dirty="0">
              <a:latin typeface="Arial" panose="020B0604020202020204" pitchFamily="34" charset="0"/>
            </a:endParaRPr>
          </a:p>
          <a:p>
            <a:r>
              <a:rPr lang="it-IT" sz="2800" dirty="0" err="1">
                <a:effectLst/>
                <a:latin typeface="Arial" panose="020B0604020202020204" pitchFamily="34" charset="0"/>
              </a:rPr>
              <a:t>Coarse-graining</a:t>
            </a:r>
            <a:r>
              <a:rPr lang="it-IT" sz="2800" dirty="0">
                <a:effectLst/>
                <a:latin typeface="Arial" panose="020B0604020202020204" pitchFamily="34" charset="0"/>
              </a:rPr>
              <a:t> Auto-encoders for </a:t>
            </a:r>
            <a:r>
              <a:rPr lang="it-IT" sz="2800" dirty="0" err="1">
                <a:effectLst/>
                <a:latin typeface="Arial" panose="020B0604020202020204" pitchFamily="34" charset="0"/>
              </a:rPr>
              <a:t>Molecular</a:t>
            </a:r>
            <a:r>
              <a:rPr lang="it-IT" sz="2800" dirty="0">
                <a:effectLst/>
                <a:latin typeface="Arial" panose="020B0604020202020204" pitchFamily="34" charset="0"/>
              </a:rPr>
              <a:t> Dynamic</a:t>
            </a:r>
          </a:p>
          <a:p>
            <a:r>
              <a:rPr lang="it-IT" sz="2800" dirty="0">
                <a:effectLst/>
                <a:latin typeface="Arial" panose="020B0604020202020204" pitchFamily="34" charset="0"/>
              </a:rPr>
              <a:t> </a:t>
            </a:r>
          </a:p>
          <a:p>
            <a:endParaRPr lang="it-IT" sz="2800" dirty="0">
              <a:latin typeface="Arial" panose="020B0604020202020204" pitchFamily="34" charset="0"/>
            </a:endParaRPr>
          </a:p>
          <a:p>
            <a:r>
              <a:rPr lang="it-IT" sz="2800" dirty="0">
                <a:effectLst/>
                <a:latin typeface="Arial" panose="020B0604020202020204" pitchFamily="34" charset="0"/>
              </a:rPr>
              <a:t>Applicazione del Modello AE ai Polimeri ad Anello</a:t>
            </a:r>
            <a:endParaRPr lang="it-IT" sz="2800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828E38D1-5C84-88D6-AF48-79D89758EE44}"/>
              </a:ext>
            </a:extLst>
          </p:cNvPr>
          <p:cNvSpPr/>
          <p:nvPr/>
        </p:nvSpPr>
        <p:spPr>
          <a:xfrm>
            <a:off x="2129219" y="1360778"/>
            <a:ext cx="274059" cy="274059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3B30190-CFD6-0F02-C446-FA62117FB394}"/>
              </a:ext>
            </a:extLst>
          </p:cNvPr>
          <p:cNvSpPr/>
          <p:nvPr/>
        </p:nvSpPr>
        <p:spPr>
          <a:xfrm>
            <a:off x="2129219" y="2649251"/>
            <a:ext cx="274059" cy="274059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6B93E236-6659-CE60-35BA-52534F47DCE6}"/>
              </a:ext>
            </a:extLst>
          </p:cNvPr>
          <p:cNvSpPr/>
          <p:nvPr/>
        </p:nvSpPr>
        <p:spPr>
          <a:xfrm>
            <a:off x="2129219" y="3934691"/>
            <a:ext cx="274059" cy="274059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31D39E1C-1289-A74F-798C-A0E89280FC44}"/>
              </a:ext>
            </a:extLst>
          </p:cNvPr>
          <p:cNvSpPr/>
          <p:nvPr/>
        </p:nvSpPr>
        <p:spPr>
          <a:xfrm>
            <a:off x="2129219" y="5220131"/>
            <a:ext cx="274059" cy="274059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2322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247261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501411" y="240493"/>
            <a:ext cx="3611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</a:t>
            </a:r>
            <a:endParaRPr lang="it-IT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10" name="Immagine 9" descr="Immagine che contiene pezzodegliscacchi">
            <a:extLst>
              <a:ext uri="{FF2B5EF4-FFF2-40B4-BE49-F238E27FC236}">
                <a16:creationId xmlns:a16="http://schemas.microsoft.com/office/drawing/2014/main" id="{80AE1794-1F46-469A-6C3C-B647731604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278" y="2995956"/>
            <a:ext cx="3672909" cy="3096262"/>
          </a:xfrm>
          <a:prstGeom prst="rect">
            <a:avLst/>
          </a:prstGeom>
        </p:spPr>
      </p:pic>
      <p:sp>
        <p:nvSpPr>
          <p:cNvPr id="11" name="Ovale 10">
            <a:extLst>
              <a:ext uri="{FF2B5EF4-FFF2-40B4-BE49-F238E27FC236}">
                <a16:creationId xmlns:a16="http://schemas.microsoft.com/office/drawing/2014/main" id="{AF80EB19-2513-09A7-D7AE-9C34EE7C8F67}"/>
              </a:ext>
            </a:extLst>
          </p:cNvPr>
          <p:cNvSpPr/>
          <p:nvPr/>
        </p:nvSpPr>
        <p:spPr>
          <a:xfrm>
            <a:off x="2922647" y="2995956"/>
            <a:ext cx="1838527" cy="1726659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1549D05-C919-1BCB-9FB6-8EC7C2D0DF2F}"/>
              </a:ext>
            </a:extLst>
          </p:cNvPr>
          <p:cNvSpPr/>
          <p:nvPr/>
        </p:nvSpPr>
        <p:spPr>
          <a:xfrm>
            <a:off x="3778159" y="4298905"/>
            <a:ext cx="1838527" cy="1726659"/>
          </a:xfrm>
          <a:prstGeom prst="ellipse">
            <a:avLst/>
          </a:prstGeom>
          <a:noFill/>
          <a:ln w="38100">
            <a:solidFill>
              <a:schemeClr val="bg2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8247E8A-2536-7E06-74D2-46874337A9D0}"/>
              </a:ext>
            </a:extLst>
          </p:cNvPr>
          <p:cNvSpPr/>
          <p:nvPr/>
        </p:nvSpPr>
        <p:spPr>
          <a:xfrm>
            <a:off x="2053120" y="4298904"/>
            <a:ext cx="1838527" cy="1726659"/>
          </a:xfrm>
          <a:prstGeom prst="ellipse">
            <a:avLst/>
          </a:prstGeom>
          <a:noFill/>
          <a:ln w="3810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1" name="Modello 3D 20" descr="Sfera">
                <a:extLst>
                  <a:ext uri="{FF2B5EF4-FFF2-40B4-BE49-F238E27FC236}">
                    <a16:creationId xmlns:a16="http://schemas.microsoft.com/office/drawing/2014/main" id="{03C700D5-F0F9-B8A6-469B-492361B1673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81634876"/>
                  </p:ext>
                </p:extLst>
              </p:nvPr>
            </p:nvGraphicFramePr>
            <p:xfrm>
              <a:off x="7175868" y="4456770"/>
              <a:ext cx="1513488" cy="15325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513488" cy="1532526"/>
                    </a:xfrm>
                    <a:prstGeom prst="rect">
                      <a:avLst/>
                    </a:prstGeom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 ax="-648191" ay="-2856102" az="48126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6367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1" name="Modello 3D 20" descr="Sfera">
                <a:extLst>
                  <a:ext uri="{FF2B5EF4-FFF2-40B4-BE49-F238E27FC236}">
                    <a16:creationId xmlns:a16="http://schemas.microsoft.com/office/drawing/2014/main" id="{03C700D5-F0F9-B8A6-469B-492361B167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75868" y="4456770"/>
                <a:ext cx="1513488" cy="15325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2" name="Modello 3D 21" descr="Sfera rossa">
                <a:extLst>
                  <a:ext uri="{FF2B5EF4-FFF2-40B4-BE49-F238E27FC236}">
                    <a16:creationId xmlns:a16="http://schemas.microsoft.com/office/drawing/2014/main" id="{E25877FB-5EE3-333A-1E84-C1323D1A5B6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0028505"/>
                  </p:ext>
                </p:extLst>
              </p:nvPr>
            </p:nvGraphicFramePr>
            <p:xfrm>
              <a:off x="8079175" y="3004804"/>
              <a:ext cx="1552506" cy="155250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552506" cy="1552505"/>
                    </a:xfrm>
                    <a:prstGeom prst="rect">
                      <a:avLst/>
                    </a:prstGeom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6954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2" name="Modello 3D 21" descr="Sfera rossa">
                <a:extLst>
                  <a:ext uri="{FF2B5EF4-FFF2-40B4-BE49-F238E27FC236}">
                    <a16:creationId xmlns:a16="http://schemas.microsoft.com/office/drawing/2014/main" id="{E25877FB-5EE3-333A-1E84-C1323D1A5B6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79175" y="3004804"/>
                <a:ext cx="1552506" cy="15525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3" name="Modello 3D 22" descr="Sfera grigio scuro">
                <a:extLst>
                  <a:ext uri="{FF2B5EF4-FFF2-40B4-BE49-F238E27FC236}">
                    <a16:creationId xmlns:a16="http://schemas.microsoft.com/office/drawing/2014/main" id="{B0AC6A11-DA05-8294-ECD5-81633C54247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45943839"/>
                  </p:ext>
                </p:extLst>
              </p:nvPr>
            </p:nvGraphicFramePr>
            <p:xfrm>
              <a:off x="9001989" y="4455914"/>
              <a:ext cx="1552506" cy="1552505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552506" cy="1552505"/>
                    </a:xfrm>
                    <a:prstGeom prst="rect">
                      <a:avLst/>
                    </a:prstGeom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26954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3" name="Modello 3D 22" descr="Sfera grigio scuro">
                <a:extLst>
                  <a:ext uri="{FF2B5EF4-FFF2-40B4-BE49-F238E27FC236}">
                    <a16:creationId xmlns:a16="http://schemas.microsoft.com/office/drawing/2014/main" id="{B0AC6A11-DA05-8294-ECD5-81633C5424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001989" y="4455914"/>
                <a:ext cx="1552506" cy="1552505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674CCC3D-6558-F609-BE99-4DCBBF7EDFA5}"/>
              </a:ext>
            </a:extLst>
          </p:cNvPr>
          <p:cNvSpPr txBox="1"/>
          <p:nvPr/>
        </p:nvSpPr>
        <p:spPr>
          <a:xfrm>
            <a:off x="513737" y="763713"/>
            <a:ext cx="11176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Consiste nel rappresentare gruppi di atomi o molecole come siti di interazione (CG), ovvero punti dotati di massa e privi di struttura.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E632016B-B7DE-C595-F76A-301A98D3D80C}"/>
              </a:ext>
            </a:extLst>
          </p:cNvPr>
          <p:cNvSpPr txBox="1"/>
          <p:nvPr/>
        </p:nvSpPr>
        <p:spPr>
          <a:xfrm>
            <a:off x="513737" y="1348235"/>
            <a:ext cx="11176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posizione ed il momento di ciascun sito CG vengono definiti rispettivamente come una combinazione lineare delle posizioni e dei momenti degli atomi o molecole che rappresentano.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2" name="Modello 3D 31" descr="Freccia diritta spessa di colore grigio scuro">
                <a:extLst>
                  <a:ext uri="{FF2B5EF4-FFF2-40B4-BE49-F238E27FC236}">
                    <a16:creationId xmlns:a16="http://schemas.microsoft.com/office/drawing/2014/main" id="{ACA42646-471A-D8D1-4A27-351194948D4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5987462"/>
                  </p:ext>
                </p:extLst>
              </p:nvPr>
            </p:nvGraphicFramePr>
            <p:xfrm>
              <a:off x="5683528" y="4089013"/>
              <a:ext cx="1476083" cy="455074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1476083" cy="455074"/>
                    </a:xfrm>
                    <a:prstGeom prst="rect">
                      <a:avLst/>
                    </a:prstGeom>
                  </am3d:spPr>
                  <am3d:camera>
                    <am3d:pos x="0" y="0" z="492651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06943" d="1000000"/>
                    <am3d:preTrans dx="0" dy="-9860495" dz="-1482"/>
                    <am3d:scale>
                      <am3d:sx n="1000000" d="1000000"/>
                      <am3d:sy n="1000000" d="1000000"/>
                      <am3d:sz n="1000000" d="1000000"/>
                    </am3d:scale>
                    <am3d:rot ax="77915" ay="77866" az="1760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16291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2" name="Modello 3D 31" descr="Freccia diritta spessa di colore grigio scuro">
                <a:extLst>
                  <a:ext uri="{FF2B5EF4-FFF2-40B4-BE49-F238E27FC236}">
                    <a16:creationId xmlns:a16="http://schemas.microsoft.com/office/drawing/2014/main" id="{ACA42646-471A-D8D1-4A27-351194948D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683528" y="4089013"/>
                <a:ext cx="1476083" cy="455074"/>
              </a:xfrm>
              <a:prstGeom prst="rect">
                <a:avLst/>
              </a:prstGeom>
            </p:spPr>
          </p:pic>
        </mc:Fallback>
      </mc:AlternateContent>
      <p:sp>
        <p:nvSpPr>
          <p:cNvPr id="2" name="CasellaDiTesto 1">
            <a:extLst>
              <a:ext uri="{FF2B5EF4-FFF2-40B4-BE49-F238E27FC236}">
                <a16:creationId xmlns:a16="http://schemas.microsoft.com/office/drawing/2014/main" id="{9499839C-AA7F-D49F-B2B9-92172CC55107}"/>
              </a:ext>
            </a:extLst>
          </p:cNvPr>
          <p:cNvSpPr txBox="1"/>
          <p:nvPr/>
        </p:nvSpPr>
        <p:spPr>
          <a:xfrm>
            <a:off x="507574" y="1963875"/>
            <a:ext cx="1117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Permette di ridurre il numero di gradi di libertà necessari a descrivere il sistema.</a:t>
            </a:r>
          </a:p>
        </p:txBody>
      </p:sp>
    </p:spTree>
    <p:extLst>
      <p:ext uri="{BB962C8B-B14F-4D97-AF65-F5344CB8AC3E}">
        <p14:creationId xmlns:p14="http://schemas.microsoft.com/office/powerpoint/2010/main" val="334318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74002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501410" y="240493"/>
            <a:ext cx="4247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AUTOENCODERS (</a:t>
            </a:r>
            <a:r>
              <a:rPr lang="it-IT" sz="280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AEs</a:t>
            </a:r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</a:t>
            </a:r>
            <a:endParaRPr lang="it-IT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39AE545-1E5C-E718-18B5-D371D7143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37" y="1740023"/>
            <a:ext cx="7137247" cy="5046257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501410" y="754538"/>
            <a:ext cx="115633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Rete lineare che impara a copiare in output l’input che riceve.</a:t>
            </a:r>
          </a:p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 processo di apprendimento avviene attraverso la minimizzazione di una funzione che descrive quanto sono dissimili l’input e l’output. 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166EF3B1-450F-6F83-2183-D5FAFB37AE07}"/>
              </a:ext>
            </a:extLst>
          </p:cNvPr>
          <p:cNvSpPr/>
          <p:nvPr/>
        </p:nvSpPr>
        <p:spPr>
          <a:xfrm>
            <a:off x="3051111" y="3145605"/>
            <a:ext cx="1250301" cy="166899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6A706D5-4AF4-335D-B6E7-74E5EB3730FE}"/>
              </a:ext>
            </a:extLst>
          </p:cNvPr>
          <p:cNvSpPr txBox="1"/>
          <p:nvPr/>
        </p:nvSpPr>
        <p:spPr>
          <a:xfrm>
            <a:off x="7837714" y="3241436"/>
            <a:ext cx="36296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 via del </a:t>
            </a:r>
            <a:r>
              <a:rPr lang="it-IT" dirty="0" err="1"/>
              <a:t>bottleneck</a:t>
            </a:r>
            <a:r>
              <a:rPr lang="it-IT" dirty="0"/>
              <a:t> i dati vengono proiettati in un spazio di dimensione inferiore rispetto a quella dell’input.</a:t>
            </a:r>
          </a:p>
          <a:p>
            <a:r>
              <a:rPr lang="it-IT" dirty="0"/>
              <a:t>Questo spazio è chiamato spazio latente.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D295AAB1-0D7F-47ED-1ADA-3BA4C379034E}"/>
              </a:ext>
            </a:extLst>
          </p:cNvPr>
          <p:cNvSpPr/>
          <p:nvPr/>
        </p:nvSpPr>
        <p:spPr>
          <a:xfrm>
            <a:off x="7837714" y="3051110"/>
            <a:ext cx="3629607" cy="1838131"/>
          </a:xfrm>
          <a:prstGeom prst="roundRect">
            <a:avLst/>
          </a:prstGeom>
          <a:noFill/>
          <a:ln w="28575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628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1690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 AUTO-ENCODERS FOR MOLECULAR DYNAMIC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Obbiettivi</a:t>
            </a: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B918F3FC-89EE-5279-B92D-8F8E92917020}"/>
              </a:ext>
            </a:extLst>
          </p:cNvPr>
          <p:cNvGrpSpPr/>
          <p:nvPr/>
        </p:nvGrpSpPr>
        <p:grpSpPr>
          <a:xfrm>
            <a:off x="388619" y="2489061"/>
            <a:ext cx="5707379" cy="568191"/>
            <a:chOff x="185421" y="1389918"/>
            <a:chExt cx="5707379" cy="568191"/>
          </a:xfrm>
        </p:grpSpPr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D1124B2C-620E-5E3D-13CB-BA57CD527F22}"/>
                </a:ext>
              </a:extLst>
            </p:cNvPr>
            <p:cNvSpPr/>
            <p:nvPr/>
          </p:nvSpPr>
          <p:spPr>
            <a:xfrm>
              <a:off x="185421" y="1389918"/>
              <a:ext cx="5707379" cy="568191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476C12AA-E18C-3330-DC94-6651F11F710F}"/>
                </a:ext>
              </a:extLst>
            </p:cNvPr>
            <p:cNvSpPr txBox="1"/>
            <p:nvPr/>
          </p:nvSpPr>
          <p:spPr>
            <a:xfrm>
              <a:off x="670287" y="1473957"/>
              <a:ext cx="47376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b="1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Trovare una rappresentazione CG</a:t>
              </a:r>
              <a:endParaRPr lang="it-IT" sz="20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2E9FF8E3-BD15-F692-D911-501CC1D3064F}"/>
              </a:ext>
            </a:extLst>
          </p:cNvPr>
          <p:cNvGrpSpPr/>
          <p:nvPr/>
        </p:nvGrpSpPr>
        <p:grpSpPr>
          <a:xfrm>
            <a:off x="388618" y="4372815"/>
            <a:ext cx="5707379" cy="568191"/>
            <a:chOff x="6276192" y="1389918"/>
            <a:chExt cx="5707379" cy="568191"/>
          </a:xfrm>
        </p:grpSpPr>
        <p:sp>
          <p:nvSpPr>
            <p:cNvPr id="10" name="Rettangolo 9">
              <a:extLst>
                <a:ext uri="{FF2B5EF4-FFF2-40B4-BE49-F238E27FC236}">
                  <a16:creationId xmlns:a16="http://schemas.microsoft.com/office/drawing/2014/main" id="{DF94A5A9-A34B-1076-C0C1-66D02F396195}"/>
                </a:ext>
              </a:extLst>
            </p:cNvPr>
            <p:cNvSpPr/>
            <p:nvPr/>
          </p:nvSpPr>
          <p:spPr>
            <a:xfrm>
              <a:off x="6276192" y="1389918"/>
              <a:ext cx="5707379" cy="568191"/>
            </a:xfrm>
            <a:prstGeom prst="rect">
              <a:avLst/>
            </a:prstGeom>
            <a:solidFill>
              <a:srgbClr val="C00000">
                <a:alpha val="55000"/>
              </a:srgbClr>
            </a:solidFill>
            <a:ln>
              <a:solidFill>
                <a:srgbClr val="DC73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BC4E710D-43B8-F9DE-988A-4879BD0E3D56}"/>
                </a:ext>
              </a:extLst>
            </p:cNvPr>
            <p:cNvSpPr txBox="1"/>
            <p:nvPr/>
          </p:nvSpPr>
          <p:spPr>
            <a:xfrm>
              <a:off x="6469800" y="1492531"/>
              <a:ext cx="53201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b="1" dirty="0">
                  <a:effectLst/>
                  <a:latin typeface="Arial" panose="020B0604020202020204" pitchFamily="34" charset="0"/>
                </a:rPr>
                <a:t>Trovare un potenziale CG (force matching)</a:t>
              </a:r>
              <a:endParaRPr lang="it-IT" sz="2000" b="1" dirty="0">
                <a:latin typeface="Arial" panose="020B0604020202020204" pitchFamily="34" charset="0"/>
              </a:endParaRPr>
            </a:p>
          </p:txBody>
        </p:sp>
      </p:grp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AB725AF-9D13-A7F4-1CF9-9A4C86C43E7D}"/>
              </a:ext>
            </a:extLst>
          </p:cNvPr>
          <p:cNvSpPr txBox="1"/>
          <p:nvPr/>
        </p:nvSpPr>
        <p:spPr>
          <a:xfrm>
            <a:off x="6362327" y="4372815"/>
            <a:ext cx="5513777" cy="547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Trova il potenziale CG che genererebbe la forza media che agisce su tutti gli atomi.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92DF8A16-580A-A5F6-2A3B-F08E6C6F2E76}"/>
              </a:ext>
            </a:extLst>
          </p:cNvPr>
          <p:cNvSpPr txBox="1"/>
          <p:nvPr/>
        </p:nvSpPr>
        <p:spPr>
          <a:xfrm>
            <a:off x="6362327" y="2480768"/>
            <a:ext cx="48074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Codifica coordinate atomistiche in coordinate CG e viceversa.</a:t>
            </a:r>
          </a:p>
        </p:txBody>
      </p:sp>
    </p:spTree>
    <p:extLst>
      <p:ext uri="{BB962C8B-B14F-4D97-AF65-F5344CB8AC3E}">
        <p14:creationId xmlns:p14="http://schemas.microsoft.com/office/powerpoint/2010/main" val="955233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1690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 AUTO-ENCODERS FOR MOLECULAR DYNAMIC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Architettura</a:t>
            </a:r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375C517D-61B1-E0CE-0556-1F2B60154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04" y="2031817"/>
            <a:ext cx="7554242" cy="4201200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987EAB2-4FD7-A1CB-4E75-0A15A5618DA2}"/>
              </a:ext>
            </a:extLst>
          </p:cNvPr>
          <p:cNvSpPr txBox="1"/>
          <p:nvPr/>
        </p:nvSpPr>
        <p:spPr>
          <a:xfrm>
            <a:off x="8436745" y="2570629"/>
            <a:ext cx="35658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Autoencoder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lineare che presenta una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loss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ricostruzzione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e regolarizzazione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749ACDA-FAA1-D919-30F2-0408E240B159}"/>
              </a:ext>
            </a:extLst>
          </p:cNvPr>
          <p:cNvSpPr txBox="1"/>
          <p:nvPr/>
        </p:nvSpPr>
        <p:spPr>
          <a:xfrm>
            <a:off x="8436745" y="3493210"/>
            <a:ext cx="41369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One-hot encoding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E890659-4A11-D5D3-A0EA-FE1B2FC517B3}"/>
              </a:ext>
            </a:extLst>
          </p:cNvPr>
          <p:cNvSpPr txBox="1"/>
          <p:nvPr/>
        </p:nvSpPr>
        <p:spPr>
          <a:xfrm>
            <a:off x="8436745" y="4866216"/>
            <a:ext cx="41369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Ottimizzazione dei parametri della rete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116AE96-96BB-0656-9EF6-506A2AFFE303}"/>
              </a:ext>
            </a:extLst>
          </p:cNvPr>
          <p:cNvSpPr txBox="1"/>
          <p:nvPr/>
        </p:nvSpPr>
        <p:spPr>
          <a:xfrm>
            <a:off x="8387590" y="4179713"/>
            <a:ext cx="3615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Traiettorie atomistiche in input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C6F2D0D6-64CD-B1FA-F0EB-03075F3BD28B}"/>
              </a:ext>
            </a:extLst>
          </p:cNvPr>
          <p:cNvSpPr/>
          <p:nvPr/>
        </p:nvSpPr>
        <p:spPr>
          <a:xfrm>
            <a:off x="8076854" y="2811925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DFF3592C-E636-2636-2E4C-7DFFEB5136E2}"/>
              </a:ext>
            </a:extLst>
          </p:cNvPr>
          <p:cNvSpPr/>
          <p:nvPr/>
        </p:nvSpPr>
        <p:spPr>
          <a:xfrm>
            <a:off x="8076854" y="3493210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D1C4D733-B45E-690C-F719-7A588761F3FD}"/>
              </a:ext>
            </a:extLst>
          </p:cNvPr>
          <p:cNvSpPr/>
          <p:nvPr/>
        </p:nvSpPr>
        <p:spPr>
          <a:xfrm>
            <a:off x="8076854" y="4174495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2ECEFA1B-C7A7-13BD-93CC-B23628EB8F70}"/>
              </a:ext>
            </a:extLst>
          </p:cNvPr>
          <p:cNvSpPr/>
          <p:nvPr/>
        </p:nvSpPr>
        <p:spPr>
          <a:xfrm>
            <a:off x="8076854" y="4855780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D79EA49F-61BB-661C-F947-BD36A681670B}"/>
              </a:ext>
            </a:extLst>
          </p:cNvPr>
          <p:cNvSpPr txBox="1"/>
          <p:nvPr/>
        </p:nvSpPr>
        <p:spPr>
          <a:xfrm>
            <a:off x="8076854" y="277115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F1B83945-275F-D89B-3113-002BEF3AAE81}"/>
              </a:ext>
            </a:extLst>
          </p:cNvPr>
          <p:cNvSpPr txBox="1"/>
          <p:nvPr/>
        </p:nvSpPr>
        <p:spPr>
          <a:xfrm>
            <a:off x="8093977" y="346130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7864A837-3064-CCC5-8162-17DE8210B1A0}"/>
              </a:ext>
            </a:extLst>
          </p:cNvPr>
          <p:cNvSpPr txBox="1"/>
          <p:nvPr/>
        </p:nvSpPr>
        <p:spPr>
          <a:xfrm>
            <a:off x="8093977" y="413241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5FB040D6-B099-B671-52AC-9A037C52CDE6}"/>
              </a:ext>
            </a:extLst>
          </p:cNvPr>
          <p:cNvSpPr txBox="1"/>
          <p:nvPr/>
        </p:nvSpPr>
        <p:spPr>
          <a:xfrm>
            <a:off x="8087508" y="483210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040327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1690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 AUTO-ENCODERS FOR MOLECULAR DYNAMIC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8642E5A-733B-E1E7-5BFA-837B3DBFC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776" y="2114375"/>
            <a:ext cx="7746370" cy="3823676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DC45AEE-90C5-8090-5C22-47CB6F46771D}"/>
              </a:ext>
            </a:extLst>
          </p:cNvPr>
          <p:cNvSpPr txBox="1"/>
          <p:nvPr/>
        </p:nvSpPr>
        <p:spPr>
          <a:xfrm>
            <a:off x="728757" y="2686518"/>
            <a:ext cx="3615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Econding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Deconding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di OTP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97EB532-63D3-C416-C3B6-F6319C646944}"/>
              </a:ext>
            </a:extLst>
          </p:cNvPr>
          <p:cNvSpPr txBox="1"/>
          <p:nvPr/>
        </p:nvSpPr>
        <p:spPr>
          <a:xfrm>
            <a:off x="729416" y="3747309"/>
            <a:ext cx="3588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Econding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Deconding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di anilina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8BC734E0-C4D7-15A0-0108-097DC4F50910}"/>
              </a:ext>
            </a:extLst>
          </p:cNvPr>
          <p:cNvSpPr txBox="1"/>
          <p:nvPr/>
        </p:nvSpPr>
        <p:spPr>
          <a:xfrm>
            <a:off x="680262" y="4769668"/>
            <a:ext cx="3644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Plot delle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loss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in funzione del numero di siti CG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FB7FBB99-2EC3-881C-C3EF-DB101BBBB56B}"/>
              </a:ext>
            </a:extLst>
          </p:cNvPr>
          <p:cNvSpPr/>
          <p:nvPr/>
        </p:nvSpPr>
        <p:spPr>
          <a:xfrm>
            <a:off x="368866" y="2686518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85FC8C8D-F802-9A6C-7649-D90B8D3ED420}"/>
              </a:ext>
            </a:extLst>
          </p:cNvPr>
          <p:cNvSpPr/>
          <p:nvPr/>
        </p:nvSpPr>
        <p:spPr>
          <a:xfrm>
            <a:off x="369526" y="3747309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2F69BE38-6356-BBBA-3A24-3A87610CD1BB}"/>
              </a:ext>
            </a:extLst>
          </p:cNvPr>
          <p:cNvSpPr/>
          <p:nvPr/>
        </p:nvSpPr>
        <p:spPr>
          <a:xfrm>
            <a:off x="369526" y="4764450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7EBA58F7-D53D-0CDC-ECD2-67BBAF90C4AF}"/>
              </a:ext>
            </a:extLst>
          </p:cNvPr>
          <p:cNvSpPr txBox="1"/>
          <p:nvPr/>
        </p:nvSpPr>
        <p:spPr>
          <a:xfrm>
            <a:off x="368866" y="2645751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30DA8FDE-B84A-EDD7-7F31-EF66B6E00B2A}"/>
              </a:ext>
            </a:extLst>
          </p:cNvPr>
          <p:cNvSpPr txBox="1"/>
          <p:nvPr/>
        </p:nvSpPr>
        <p:spPr>
          <a:xfrm>
            <a:off x="386649" y="3715402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F3E4EC4E-B624-7889-10A0-2D5DF647A0BF}"/>
              </a:ext>
            </a:extLst>
          </p:cNvPr>
          <p:cNvSpPr txBox="1"/>
          <p:nvPr/>
        </p:nvSpPr>
        <p:spPr>
          <a:xfrm>
            <a:off x="386649" y="4722372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228370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Immagine 48">
            <a:extLst>
              <a:ext uri="{FF2B5EF4-FFF2-40B4-BE49-F238E27FC236}">
                <a16:creationId xmlns:a16="http://schemas.microsoft.com/office/drawing/2014/main" id="{D59D20BC-CB94-A7B4-C393-FDE9ABA0C7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100" y="1983432"/>
            <a:ext cx="8077900" cy="4122777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1690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 AUTO-ENCODERS FOR MOLECULAR DYNAMIC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9A951A56-6F6C-76BA-87FA-0D98DBDD4998}"/>
              </a:ext>
            </a:extLst>
          </p:cNvPr>
          <p:cNvSpPr txBox="1"/>
          <p:nvPr/>
        </p:nvSpPr>
        <p:spPr>
          <a:xfrm>
            <a:off x="698045" y="2779633"/>
            <a:ext cx="36150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Econding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Deconding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di alanina dipeptide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DEBFC742-0B34-F854-F352-711300D5D9C4}"/>
              </a:ext>
            </a:extLst>
          </p:cNvPr>
          <p:cNvSpPr txBox="1"/>
          <p:nvPr/>
        </p:nvSpPr>
        <p:spPr>
          <a:xfrm>
            <a:off x="724439" y="4797850"/>
            <a:ext cx="3588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Mappe di Ramachandran per diverse risoluzioni CG </a:t>
            </a:r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8319EC7A-785E-A0D9-CE8C-CCF86485F24F}"/>
              </a:ext>
            </a:extLst>
          </p:cNvPr>
          <p:cNvSpPr/>
          <p:nvPr/>
        </p:nvSpPr>
        <p:spPr>
          <a:xfrm>
            <a:off x="338154" y="2779633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F260D49F-E671-0CA1-615A-E4E81850F2C2}"/>
              </a:ext>
            </a:extLst>
          </p:cNvPr>
          <p:cNvSpPr/>
          <p:nvPr/>
        </p:nvSpPr>
        <p:spPr>
          <a:xfrm>
            <a:off x="364549" y="4797850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439A8132-8792-61ED-94DC-329E7BD56926}"/>
              </a:ext>
            </a:extLst>
          </p:cNvPr>
          <p:cNvSpPr txBox="1"/>
          <p:nvPr/>
        </p:nvSpPr>
        <p:spPr>
          <a:xfrm>
            <a:off x="338154" y="2738866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AA73D48E-24B6-699C-5E62-AE3674CB403B}"/>
              </a:ext>
            </a:extLst>
          </p:cNvPr>
          <p:cNvSpPr txBox="1"/>
          <p:nvPr/>
        </p:nvSpPr>
        <p:spPr>
          <a:xfrm>
            <a:off x="381672" y="4765943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154749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1690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 AUTO-ENCODERS FOR MOLECULAR DYNAMIC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BED5ABF-C59B-8B9A-AD54-45A0079B8868}"/>
              </a:ext>
            </a:extLst>
          </p:cNvPr>
          <p:cNvSpPr txBox="1"/>
          <p:nvPr/>
        </p:nvSpPr>
        <p:spPr>
          <a:xfrm>
            <a:off x="2147943" y="2520319"/>
            <a:ext cx="916732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Arial" panose="020B0604020202020204" pitchFamily="34" charset="0"/>
              </a:rPr>
              <a:t>La rete riesce a catturare le caratteristiche salienti di sistemi all’equilibrio utilizzando un minor numero di gradi di libertà</a:t>
            </a:r>
          </a:p>
          <a:p>
            <a:endParaRPr lang="it-IT" sz="2800" dirty="0">
              <a:latin typeface="Arial" panose="020B0604020202020204" pitchFamily="34" charset="0"/>
            </a:endParaRPr>
          </a:p>
          <a:p>
            <a:endParaRPr lang="it-IT" sz="2800" dirty="0">
              <a:latin typeface="Arial" panose="020B0604020202020204" pitchFamily="34" charset="0"/>
            </a:endParaRPr>
          </a:p>
          <a:p>
            <a:r>
              <a:rPr lang="it-IT" sz="2800" dirty="0">
                <a:effectLst/>
                <a:latin typeface="Arial" panose="020B0604020202020204" pitchFamily="34" charset="0"/>
              </a:rPr>
              <a:t>Il modello è deterministico, ricostruisce delle strutture atomistiche medie, perdita irre</a:t>
            </a:r>
            <a:r>
              <a:rPr lang="it-IT" sz="2800" dirty="0">
                <a:latin typeface="Arial" panose="020B0604020202020204" pitchFamily="34" charset="0"/>
              </a:rPr>
              <a:t>versibile di informazione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CAA3074D-6C21-8794-0C39-AD0C7610A285}"/>
              </a:ext>
            </a:extLst>
          </p:cNvPr>
          <p:cNvSpPr/>
          <p:nvPr/>
        </p:nvSpPr>
        <p:spPr>
          <a:xfrm>
            <a:off x="1700215" y="3022471"/>
            <a:ext cx="274059" cy="27405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8E887ACB-FAD4-2363-2994-4609F18A1CA2}"/>
              </a:ext>
            </a:extLst>
          </p:cNvPr>
          <p:cNvSpPr/>
          <p:nvPr/>
        </p:nvSpPr>
        <p:spPr>
          <a:xfrm>
            <a:off x="1700216" y="4968134"/>
            <a:ext cx="274059" cy="27405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85348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1054</TotalTime>
  <Words>613</Words>
  <Application>Microsoft Office PowerPoint</Application>
  <PresentationFormat>Widescreen</PresentationFormat>
  <Paragraphs>105</Paragraphs>
  <Slides>15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di Office</vt:lpstr>
      <vt:lpstr>COARSE-GRAINING AUTO ENCODERS PER LA DINAMICA MOLECOLARE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COARSE-GRAINING AUTO ENCODERS PER LA DINAMICA MOLECOLARE</dc:title>
  <dc:creator>Di Prima Giacomo</dc:creator>
  <cp:lastModifiedBy>Di Prima Giacomo</cp:lastModifiedBy>
  <cp:revision>29</cp:revision>
  <dcterms:created xsi:type="dcterms:W3CDTF">2022-08-30T20:21:08Z</dcterms:created>
  <dcterms:modified xsi:type="dcterms:W3CDTF">2022-09-02T11:36:27Z</dcterms:modified>
</cp:coreProperties>
</file>

<file path=docProps/thumbnail.jpeg>
</file>